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83" d="100"/>
          <a:sy n="83" d="100"/>
        </p:scale>
        <p:origin x="-15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5CC13-FF71-4779-BDE1-65E1D74E713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9BE1-BFFC-4ECD-A3E0-9D16296A2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8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79BE1-BFFC-4ECD-A3E0-9D16296A2E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4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79BE1-BFFC-4ECD-A3E0-9D16296A2E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1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6.jpeg"/><Relationship Id="rId7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История Авиастроения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Работа </a:t>
            </a:r>
            <a:r>
              <a:rPr lang="ru-RU" dirty="0" smtClean="0">
                <a:solidFill>
                  <a:srgbClr val="FFC000"/>
                </a:solidFill>
              </a:rPr>
              <a:t>учащегося 8 класса </a:t>
            </a:r>
            <a:r>
              <a:rPr lang="ru-RU" dirty="0" err="1" smtClean="0">
                <a:solidFill>
                  <a:srgbClr val="FFC000"/>
                </a:solidFill>
              </a:rPr>
              <a:t>Мешари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Игоря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мысли о полете человека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589240"/>
          </a:xfrm>
        </p:spPr>
        <p:txBody>
          <a:bodyPr>
            <a:normAutofit/>
          </a:bodyPr>
          <a:lstStyle/>
          <a:p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Мечта человечества о полёте, возможно, впервые была реализована в Китае, где полёт человека, привязанного (в виде наказания) к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бумажным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змеям был описан в VI веке н. э. Позднее первый управляемый полёт на 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дельтаплане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совершил Аббас ибн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Фарнас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 Аль-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Андалусе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 IX веке н. э. У Леонардо да Винчи (XV в.) мечта о полёте нашла выражение в нескольких проектах, но он не пытался их реализовывать. Первые серьёзные попытки полёта человека были реализованы в 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Европе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 конце XVIII века.</a:t>
            </a:r>
          </a:p>
          <a:p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Привязанные воздушные шары, заполненные горячим воздухом, были усовершенствованы в первой половине XIX века и применялись в значительных масштабах в ряде войн середины столетия; наибольшую известность получило их применение во время Гражданской войны в США, когда воздушные шары использовались для наблюдения во время сражения у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Петерсберга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Мечта о полёте встречается в мифах разных народов мира (например, о Дедале и Икаре в греческой мифологии, или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Пушпака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Вимана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 Рамаяне). Первые попытки полёта также часто связаны с идеей подражать птицам, как в мифе о Дедале его крылья из перьев и воска. Попытки строить крылья и спрыгивать из высоких башен продолжались даже в XVII веке, и испытатели получали травмы или разбивались.</a:t>
            </a:r>
          </a:p>
          <a:p>
            <a:pPr marL="0" indent="0">
              <a:buNone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267744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5796590" y="63442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3491880" y="634549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4602378" y="63442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4449763"/>
            <a:ext cx="1804987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9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00833 C 0.03837 0.00439 0.03837 0.00023 0.0375 -0.00348 C 0.03698 -0.00579 0.03525 -0.00718 0.03455 -0.0095 C 0.03091 -0.02269 0.02865 -0.03473 0.02275 -0.04676 C 0.02032 -0.05695 0.02413 -0.06412 0.01545 -0.06829 C 0.0125 -0.07987 0.01007 -0.09885 -0.00225 -0.10162 C -0.00555 -0.10232 -0.00521 -0.09375 -0.00659 -0.08982 C -0.00902 -0.07477 -0.01093 -0.05325 -0.00364 -0.04075 C 0.0033 -0.02894 0.01493 -0.01575 0.02431 -0.00741 C 0.02813 4.44444E-6 0.03143 0.00347 0.03316 0.01226 C 0.03195 0.0368 0.03229 0.0449 0.02726 0.06504 C 0.02552 0.07222 0.01389 0.07893 0.01389 0.07916 C 0.00973 0.09629 0.00816 0.06365 0.00816 0.06319 C 0.00747 0.05463 0.00712 0.04629 0.0066 0.03773 C 0.00782 0.02152 0.00834 -0.01389 0.02275 -0.02315 C 0.02778 -0.02639 0.03368 -0.02662 0.03889 -0.02894 C 0.04879 -0.02639 0.05886 -0.02524 0.06841 -0.02107 C 0.07379 -0.01875 0.07813 -0.0132 0.08316 -0.0095 C 0.10157 0.00393 0.11927 0.01782 0.1375 0.03171 C 0.15313 0.04351 0.1665 0.05902 0.18455 0.06319 C 0.18646 0.05995 0.19028 0.0574 0.19045 0.05324 C 0.1908 0.04629 0.19063 -0.02894 0.17726 -0.04676 C 0.17518 -0.04954 0.16962 -0.05139 0.16684 -0.05255 C 0.14896 -0.04931 0.15087 -0.03959 0.14775 -0.01737 C 0.14375 0.01064 0.14184 0.03888 0.14045 0.06713 C 0.1415 0.09606 0.1415 0.11967 0.1375 0.14745 C 0.12865 0.14375 0.13663 0.14884 0.13021 0.13379 C 0.12778 0.128 0.12431 0.12338 0.12136 0.11805 C 0.11459 0.0912 0.10608 0.06342 0.09479 0.03958 C 0.09375 0.03425 0.09288 0.02916 0.09184 0.02384 C 0.09098 0.01921 0.08976 0.01481 0.08889 0.01018 C 0.08785 0.00439 0.08594 -0.00741 0.08594 -0.00718 C 0.08663 -0.0132 0.08629 -0.02246 0.09045 -0.02709 C 0.09341 -0.0301 0.0974 -0.03033 0.1007 -0.03287 C 0.10764 -0.0382 0.11389 -0.04561 0.11841 -0.0544 C 0.11997 -0.05764 0.12118 -0.06112 0.12275 -0.06436 C 0.12657 -0.07176 0.13455 -0.08588 0.13455 -0.08565 C 0.13785 -0.10116 0.14427 -0.11181 0.14775 -0.12709 C 0.14861 -0.13102 0.14983 -0.13496 0.1507 -0.13889 C 0.15191 -0.14468 0.15365 -0.15649 0.15365 -0.15625 C 0.15035 -0.20325 0.15261 -0.19144 0.13889 -0.22315 C 0.13698 -0.23403 0.13056 -0.24167 0.12726 -0.25255 C 0.1283 -0.26783 0.12934 -0.28079 0.1375 -0.29167 C 0.14271 -0.30602 0.14236 -0.30533 0.1507 -0.31528 C 0.16407 -0.33125 0.15573 -0.32662 0.16545 -0.33102 C 0.17153 -0.33912 0.17934 -0.34283 0.1875 -0.34676 C 0.19306 -0.35649 0.19479 -0.36181 0.19636 -0.37408 C 0.19584 -0.39838 0.19688 -0.42269 0.19479 -0.44676 C 0.19445 -0.45139 0.18889 -0.45834 0.18889 -0.45811 C 0.18334 -0.48241 0.16302 -0.49144 0.14775 -0.50162 C 0.14375 -0.50024 0.13941 -0.5007 0.13594 -0.49769 C 0.13073 -0.49329 0.12275 -0.4801 0.12275 -0.47987 C 0.11736 -0.46551 0.11268 -0.45093 0.1066 -0.43681 C 0.10417 -0.41598 0.104 -0.40787 0.10521 -0.38403 C 0.10469 -0.38149 0.10538 -0.37755 0.10365 -0.37616 C 0.09827 -0.37176 0.0908 -0.38681 0.08889 -0.38982 C 0.07361 -0.41274 0.07101 -0.42315 0.06389 -0.4507 C 0.06615 -0.49885 0.06007 -0.51991 0.08316 -0.5507 C 0.0849 -0.55301 0.08542 -0.55672 0.0875 -0.55834 C 0.0882 -0.5588 0.10174 -0.56204 0.10226 -0.56227 C 0.11181 -0.57107 0.10018 -0.56158 0.11545 -0.56829 C 0.11858 -0.56968 0.12118 -0.57246 0.12431 -0.57408 C 0.14063 -0.58287 0.15834 -0.58889 0.16841 -0.6095 C 0.16528 -0.62871 0.16893 -0.622 0.14341 -0.61737 C 0.14028 -0.6169 0.13455 -0.61343 0.13455 -0.6132 C 0.12587 -0.60139 0.11511 -0.5926 0.1066 -0.5801 C 0.10504 -0.57778 0.104 -0.57454 0.10226 -0.57223 C 0.09792 -0.56598 0.09341 -0.56042 0.08889 -0.5544 C 0.08473 -0.54885 0.08316 -0.54075 0.07865 -0.53496 C 0.07552 -0.5176 0.06841 -0.5 0.0625 -0.48403 C 0.0592 -0.47524 0.05799 -0.46551 0.05521 -0.45649 C 0.05261 -0.43704 0.05521 -0.45209 0.0507 -0.43496 C 0.04913 -0.42917 0.04636 -0.41737 0.04636 -0.41713 C 0.04358 -0.33496 0.04011 -0.25209 0.04931 -0.17014 C 0.05104 -0.13612 0.05469 -0.10209 0.05816 -0.06829 C 0.06007 -0.04977 0.06059 -0.02616 0.06684 -0.0095 C 0.07153 0.02615 0.07101 0.06226 0.06684 0.09838 C 0.06632 0.10694 0.06632 0.1155 0.06545 0.12384 C 0.06476 0.13055 0.0599 0.13333 0.05521 0.13379 C 0.04341 0.13495 0.0316 0.13495 0.01979 0.13564 C -0.00399 0.13379 -0.02534 0.12685 -0.0493 0.12384 C -0.07708 0.12037 -0.10521 0.12268 -0.13316 0.12199 C -0.1875 0.12291 -0.23871 0.12407 -0.29184 0.12986 C -0.30416 0.13287 -0.31614 0.13588 -0.32864 0.13773 C -0.34896 0.14398 -0.37361 0.14259 -0.3934 0.14351 C -0.40382 0.14722 -0.41493 0.14791 -0.42569 0.1493 C -0.43698 0.15069 -0.45955 0.15324 -0.45955 0.15347 C -0.48698 0.15254 -0.51441 0.15254 -0.54184 0.15138 C -0.58246 0.14976 -0.62326 0.1405 -0.66406 0.13773 C -0.7368 0.12615 -0.81007 0.12731 -0.88316 0.12592 C -0.89236 0.1243 -0.89948 0.12199 -0.90816 0.11805 C -0.9125 0.1162 -0.92135 0.11226 -0.92135 0.1125 C -0.92986 0.10486 -0.93958 0.09652 -0.9493 0.09259 C -0.95781 0.08379 -0.95468 0.08472 -0.95955 0.075 C -0.96267 0.06875 -0.96979 0.05717 -0.96979 0.0574 C -0.9717 0.05023 -0.97482 0.04444 -0.97725 0.03773 C -0.97777 0.03518 -0.97812 0.0324 -0.97864 0.02986 C -0.97951 0.02592 -0.98159 0.01805 -0.98159 0.01828 C -0.98212 -0.01667 -0.98229 -0.05116 -0.98316 -0.08588 C -0.9842 -0.12431 -0.98854 -0.16297 -0.97864 -0.19954 C -0.97673 -0.21621 -0.97309 -0.23241 -0.96979 -0.24862 C -0.96875 -0.26065 -0.96753 -0.27037 -0.96545 -0.28195 C -0.96441 -0.33982 -0.96215 -0.39676 -0.96406 -0.4544 C -0.96302 -0.4882 -0.96163 -0.51806 -0.95659 -0.5507 C -0.95468 -0.56366 -0.95347 -0.57871 -0.94774 -0.58982 C -0.94722 -0.59237 -0.94774 -0.59561 -0.94635 -0.59769 C -0.93975 -0.60787 -0.93402 -0.60764 -0.92569 -0.61135 C -0.91614 -0.61551 -0.90625 -0.62107 -0.89635 -0.62315 C -0.89149 -0.62408 -0.88646 -0.62431 -0.88159 -0.625 C -0.85885 -0.62408 -0.8401 -0.62454 -0.8184 -0.62107 C -0.8026 -0.61852 -0.78715 -0.61204 -0.77135 -0.6095 C -0.72152 -0.60116 -0.67205 -0.5845 -0.62274 -0.57223 C -0.52621 -0.57292 -0.42934 -0.58264 -0.33316 -0.57223 C -0.31892 -0.57061 -0.30677 -0.55255 -0.2934 -0.54676 C -0.28437 -0.53866 -0.27378 -0.53357 -0.26406 -0.52709 C -0.2559 -0.52153 -0.24948 -0.51459 -0.24045 -0.51135 C -0.23264 -0.50417 -0.22899 -0.49653 -0.2243 -0.48588 C -0.22239 -0.48172 -0.2184 -0.47408 -0.2184 -0.47385 C -0.21597 -0.46181 -0.21284 -0.44676 -0.20955 -0.43496 C -0.20746 -0.42801 -0.20208 -0.42385 -0.1993 -0.41737 C -0.19531 -0.40811 -0.19201 -0.39862 -0.1875 -0.38982 C -0.18402 -0.37037 -0.18177 -0.35 -0.17725 -0.33102 C -0.17587 -0.30996 -0.1743 -0.28912 -0.17135 -0.26829 C -0.16996 -0.24676 -0.1684 -0.22477 -0.16545 -0.20348 C -0.16389 -0.16922 -0.16458 -0.13565 -0.16684 -0.10162 C -0.16771 -0.08866 -0.16875 -0.07338 -0.1743 -0.06227 C -0.17708 -0.0463 -0.17343 -0.0625 -0.18021 -0.04676 C -0.18107 -0.04491 -0.1809 -0.0426 -0.18159 -0.04075 C -0.18333 -0.03658 -0.1875 -0.02894 -0.1875 -0.02871 C -0.18993 -0.01644 -0.19496 -0.00602 -0.20069 0.00439 C -0.20295 0.0162 -0.20764 0.02199 -0.2125 0.03171 C -0.21337 0.03634 -0.21337 0.04166 -0.21545 0.0456 C -0.22309 0.05995 -0.21875 0.04791 -0.22569 0.05717 C -0.22986 0.06273 -0.23298 0.07152 -0.2375 0.07685 C -0.24305 0.08356 -0.25034 0.08865 -0.25659 0.09444 C -0.26007 0.09768 -0.2625 0.10231 -0.26545 0.10625 C -0.26701 0.10833 -0.26944 0.10856 -0.27135 0.11018 C -0.2783 0.11597 -0.28402 0.1206 -0.29184 0.12384 C -0.29635 0.12777 -0.30017 0.12963 -0.30521 0.13171 C -0.31562 0.14097 -0.31059 0.13842 -0.31979 0.14166 C -0.32777 0.14861 -0.32257 0.14467 -0.33611 0.15138 C -0.35399 0.16018 -0.37187 0.16875 -0.39045 0.175 C -0.39948 0.178 -0.4092 0.17893 -0.4184 0.18078 C -0.42604 0.18773 -0.43576 0.1868 -0.44479 0.18865 C -0.46857 0.19838 -0.49253 0.20023 -0.51684 0.20625 C -0.52882 0.20925 -0.53298 0.21088 -0.54774 0.21226 C -0.57621 0.21828 -0.60573 0.21828 -0.63455 0.22199 C -0.69392 0.22083 -0.73767 0.22222 -0.79184 0.20833 C -0.80607 0.20115 -0.79948 0.20324 -0.81111 0.20046 C -0.82656 0.18981 -0.84462 0.18449 -0.86111 0.17685 C -0.88194 0.16736 -0.85451 0.17916 -0.87569 0.16713 C -0.88142 0.16388 -0.88784 0.16296 -0.8934 0.15925 C -0.90121 0.15416 -0.90625 0.15069 -0.91406 0.14745 C -0.91493 0.1456 -0.9158 0.14351 -0.91684 0.14166 C -0.91823 0.13958 -0.92014 0.13796 -0.92135 0.13564 C -0.92222 0.13402 -0.9217 0.13148 -0.92274 0.12986 C -0.92569 0.12523 -0.93021 0.12268 -0.93316 0.11805 C -0.93871 0.10879 -0.94409 0.09305 -0.95069 0.08472 C -0.95781 0.07546 -0.9658 0.06851 -0.97135 0.05717 C -0.97274 0.0493 -0.97534 0.04305 -0.97725 0.03564 C -0.97673 0.02268 -0.97656 0.00949 -0.97569 -0.00348 C -0.97413 -0.02662 -0.94722 -0.02362 -0.93611 -0.025 C -0.93125 -0.02547 -0.92621 -0.02639 -0.92135 -0.02709 C -0.90521 -0.0338 -0.88784 -0.0301 -0.87135 -0.02894 C -0.86093 -0.0257 -0.84982 -0.02176 -0.83906 -0.02107 C -0.80625 -0.01922 -0.74045 -0.01737 -0.74045 -0.01713 C -0.71059 -0.01389 -0.68055 -0.01343 -0.65069 -0.01135 C -0.63993 -0.00672 -0.64722 -0.0095 -0.62569 -0.00741 C -0.59878 -0.00487 -0.5717 -0.00325 -0.54479 -0.00162 C -0.51927 0.00555 -0.46684 0.00439 -0.46684 0.00463 C -0.44375 0.00763 -0.421 0.01041 -0.39774 0.01226 C -0.35156 0.0206 -0.30468 0.01805 -0.25816 0.01805 " pathEditMode="relative" rAng="0" ptsTypes="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72" y="-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74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успехи в попытке покорения небесных простор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157592" cy="4680520"/>
          </a:xfrm>
        </p:spPr>
        <p:txBody>
          <a:bodyPr>
            <a:normAutofit fontScale="25000" lnSpcReduction="20000"/>
          </a:bodyPr>
          <a:lstStyle/>
          <a:p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мусульманской </a:t>
            </a:r>
            <a:r>
              <a:rPr lang="ru-RU" sz="6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Испании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ru-RU" sz="6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</a:t>
            </a:r>
            <a:r>
              <a:rPr lang="ru-RU" sz="6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время правления 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Омейядов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 Кордовском халифате зарегистрировано несколько попыток полёта </a:t>
            </a:r>
            <a:r>
              <a:rPr lang="ru-RU" sz="6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арабского учёного 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изобретателя Аббаса ибн 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Фирнаса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(его латинизированное имя — «Армен Фирман», это обстоятельство приводят к спорам, принадлежат они одному и тому же или двум разным </a:t>
            </a:r>
            <a:r>
              <a:rPr lang="ru-RU" sz="6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людям), 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пользовавшегося покровительством эмира 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Абд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ар-Рахмана II. В 852 г. он сделал крылья из ткани, натянутой на деревянные распорки. С этим похожим на зонтик аппаратом Аббас ибн 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Фарнас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спрыгнул из минарета Великой Мечети в Кордове — в то время как он не смог лететь, его аппарат замедлил его падение, и он упал, получив незначительные травмы. Его устройство, как полагают, явилось прообразом современного парашюта.</a:t>
            </a:r>
          </a:p>
          <a:p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Двадцать пять лет спустя, в возрасте 65 лет, ибн 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Фарнас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разработал улучшенный проект, который включал первые поверхности управления полётом. Он взял этот каркас с крыльями, который, вероятно, был первым дельтапланом, и спустился с маленького холма, который назывался 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Джабаль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ал-'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арус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и, очевидно управляя им, продержался в воздухе в течение достаточно долгого времени, по некоторым подсчётам целых десять минут. Это было первой попыткой управляемого полёта, поскольку он мог изменять его высоту и направление, так как он возвратился туда, откуда начал путь. После успешного возвращения к отправной точке, он в конечном счёте упал на землю, и сказал позднее, что приземление можно улучшить, сделав хвостовую </a:t>
            </a:r>
            <a:r>
              <a:rPr lang="ru-RU" sz="6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часть. 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 полёт очевидно вдохновил 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Эйлмера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Малмсберийского</a:t>
            </a:r>
            <a:r>
              <a:rPr lang="ru-RU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который более чем через столетие (около 1010 г.), на аппарате, похожем на планёр, пролетел около 200 метров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267744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5724128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5" action="ppaction://hlinksldjump"/>
          </p:cNvPr>
          <p:cNvSpPr/>
          <p:nvPr/>
        </p:nvSpPr>
        <p:spPr>
          <a:xfrm>
            <a:off x="3419872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6" action="ppaction://hlinksldjump"/>
          </p:cNvPr>
          <p:cNvSpPr/>
          <p:nvPr/>
        </p:nvSpPr>
        <p:spPr>
          <a:xfrm>
            <a:off x="4572000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2" descr="https://upload.wikimedia.org/wikipedia/commons/thumb/b/b3/Mezquita2.jpg/170px-Mezquit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1844824"/>
            <a:ext cx="16192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97 -0.01921 C 0.05521 -0.0125 0.04341 0.00208 0.0316 0.01412 C 0.02153 0.02431 0.0099 0.03102 -0.00069 0.03958 C -0.00364 0.04167 -0.00538 0.04514 -0.00798 0.04745 C -0.02274 0.06019 -0.03784 0.07245 -0.05364 0.08287 C -0.05798 0.0912 -0.06215 0.09028 -0.0684 0.09653 C -0.07378 0.10185 -0.07968 0.10833 -0.08455 0.11412 C -0.09166 0.12222 -0.09895 0.13032 -0.10659 0.13773 C -0.11718 0.14769 -0.1125 0.13958 -0.12448 0.15347 C -0.13889 0.17083 -0.11632 0.15069 -0.13593 0.17107 C -0.14288 0.17801 -0.15312 0.1875 -0.16093 0.19259 C -0.16753 0.20532 -0.15972 0.19282 -0.1684 0.20046 C -0.17569 0.20694 -0.17708 0.21829 -0.18593 0.22199 C -0.19496 0.23403 -0.20208 0.24699 -0.21389 0.25347 C -0.225 0.27292 -0.24236 0.27917 -0.25798 0.29074 C -0.27048 0.3 -0.28333 0.30602 -0.29618 0.31412 C -0.3118 0.32384 -0.32673 0.33333 -0.3434 0.33958 C -0.35399 0.34907 -0.3651 0.35301 -0.37725 0.35741 C -0.38507 0.36019 -0.39149 0.36482 -0.39948 0.36713 C -0.41163 0.37546 -0.39774 0.36713 -0.4125 0.37292 C -0.42291 0.37708 -0.4309 0.38426 -0.44184 0.38681 C -0.44948 0.39444 -0.45677 0.39352 -0.46545 0.39838 C -0.47569 0.40417 -0.48576 0.40949 -0.49618 0.41412 C -0.5118 0.42083 -0.52552 0.43449 -0.54184 0.43773 C -0.55972 0.44144 -0.57812 0.44375 -0.59618 0.4456 C -0.61736 0.44491 -0.63836 0.44468 -0.65955 0.44352 C -0.67864 0.44236 -0.70069 0.43009 -0.71979 0.42407 C -0.7335 0.41505 -0.75173 0.40833 -0.76684 0.4044 C -0.77361 0.4 -0.7802 0.39769 -0.7875 0.39468 C -0.796 0.3912 -0.80243 0.38264 -0.81093 0.37894 C -0.81371 0.36852 -0.81111 0.37407 -0.82118 0.36505 C -0.82586 0.36088 -0.82864 0.35324 -0.83159 0.34745 C -0.83455 0.34167 -0.8375 0.33565 -0.84045 0.32986 C -0.84149 0.32801 -0.8434 0.32407 -0.8434 0.32431 C -0.846 0.31273 -0.84861 0.30255 -0.85364 0.29259 C -0.85555 0.28218 -0.86024 0.27454 -0.86389 0.26505 C -0.86632 0.2588 -0.86684 0.25347 -0.86979 0.24745 C -0.87222 0.23727 -0.87031 0.24329 -0.87708 0.22986 C -0.88246 0.21898 -0.88298 0.19931 -0.88593 0.18681 C -0.88645 0.175 -0.8868 0.16319 -0.8875 0.15139 C -0.88784 0.14607 -0.88854 0.14097 -0.88889 0.13565 C -0.8901 0.11551 -0.89184 0.075 -0.89184 0.07523 C -0.89132 0.04421 -0.89132 0.01366 -0.89045 -0.01713 C -0.89027 -0.02338 -0.8875 -0.03102 -0.88593 -0.03681 C -0.88194 -0.05231 -0.8783 -0.06829 -0.87413 -0.0838 C -0.87291 -0.09537 -0.86961 -0.10046 -0.87413 -0.10926 C -0.87465 -0.11643 -0.87777 -0.12431 -0.87569 -0.13102 C -0.87448 -0.13472 -0.86979 -0.13171 -0.86684 -0.13287 C -0.85816 -0.13634 -0.85017 -0.14583 -0.84184 -0.15046 C -0.8368 -0.15324 -0.83194 -0.15764 -0.82708 -0.16042 C -0.82343 -0.1625 -0.81909 -0.1625 -0.81545 -0.16435 C -0.7901 -0.17755 -0.76614 -0.18657 -0.73889 -0.18981 C -0.72257 -0.19676 -0.69722 -0.19815 -0.68003 -0.19954 C -0.55764 -0.19838 -0.43889 -0.18981 -0.31701 -0.18773 C -0.30746 -0.18704 -0.29809 -0.18727 -0.28889 -0.18588 C -0.28055 -0.18472 -0.27222 -0.18194 -0.26389 -0.17986 C -0.26145 -0.17917 -0.25659 -0.17801 -0.25659 -0.17778 C -0.24791 -0.17338 -0.23906 -0.16875 -0.23003 -0.1662 C -0.22864 -0.16481 -0.22725 -0.16319 -0.22569 -0.16227 C -0.22083 -0.15926 -0.21527 -0.15833 -0.21093 -0.1544 C -0.20347 -0.14768 -0.19739 -0.14167 -0.18889 -0.13866 C -0.1835 -0.12824 -0.18854 -0.13588 -0.17708 -0.12708 C -0.16823 -0.12037 -0.15937 -0.11296 -0.15208 -0.10347 C -0.14531 -0.07523 -0.14514 -0.04444 -0.14184 -0.01528 C -0.14132 -0.00602 -0.14132 0.00324 -0.14045 0.01227 C -0.13993 0.01829 -0.1375 0.02986 -0.1375 0.03009 C -0.13698 0.04282 -0.13593 0.05602 -0.13593 0.06898 C -0.13593 0.08079 -0.12934 0.09977 -0.1375 0.1044 C -0.15555 0.11435 -0.17691 0.10301 -0.19618 0.10232 C -0.21961 0.1 -0.24236 0.09421 -0.26545 0.08866 C -0.28003 0.08519 -0.31371 0.0838 -0.32864 0.08287 C -0.38611 0.08426 -0.44218 0.08657 -0.49913 0.09259 C -0.51944 0.09977 -0.54166 0.10046 -0.5625 0.10232 C -0.56545 0.10301 -0.56892 0.10208 -0.57118 0.1044 C -0.57291 0.10602 -0.575 0.11898 -0.57569 0.12199 C -0.5776 0.13125 -0.57986 0.14028 -0.58159 0.14954 C -0.58211 0.15278 -0.58125 0.15694 -0.58298 0.15926 C -0.58472 0.16157 -0.58802 0.16065 -0.59045 0.16134 C -0.6677 0.15787 -0.62205 0.17569 -0.6434 0.1338 C -0.64514 0.11389 -0.6427 0.11273 -0.65659 0.10625 C -0.67326 0.10694 -0.6901 0.10579 -0.70659 0.10833 C -0.71649 0.10972 -0.73333 0.12245 -0.74184 0.12801 C -0.7526 0.13519 -0.76423 0.13889 -0.77569 0.14352 C -0.78038 0.16389 -0.77309 0.13426 -0.78003 0.15532 C -0.7809 0.15787 -0.78073 0.16088 -0.78159 0.16319 C -0.78316 0.16736 -0.7875 0.175 -0.7875 0.17523 C -0.79548 0.16389 -0.8 0.14514 -0.80659 0.13171 C -0.80816 0.12523 -0.81076 0.1206 -0.8125 0.11412 C -0.81198 0.10833 -0.81371 0.10116 -0.81093 0.09653 C -0.80746 0.09074 -0.80139 0.08935 -0.79618 0.08681 C -0.78732 0.08264 -0.77864 0.07732 -0.76979 0.07292 C -0.7677 0.07176 -0.7658 0.07037 -0.76389 0.06898 C -0.76093 0.06667 -0.75503 0.06134 -0.75503 0.06157 C -0.74757 0.04607 -0.75711 0.06389 -0.74774 0.05139 C -0.74652 0.04977 -0.74618 0.04699 -0.74479 0.0456 C -0.74305 0.04398 -0.7408 0.04421 -0.73889 0.04352 C -0.73402 0.03704 -0.71562 0.01528 -0.70798 0.01227 C -0.70156 0.00718 -0.69618 -0.00046 -0.68889 -0.00347 C -0.65711 -0.0169 -0.62448 -0.02014 -0.59184 -0.02708 C -0.55086 -0.03588 -0.50989 -0.03657 -0.4684 -0.03866 C -0.41545 -0.0412 -0.36267 -0.04236 -0.30972 -0.04468 C -0.28455 -0.04398 -0.25955 -0.04259 -0.23455 -0.04259 C -0.2276 -0.04259 -0.21389 -0.04468 -0.21389 -0.04444 " pathEditMode="relative" rAng="0" ptsTypes="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0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6894"/>
            <a:ext cx="8229600" cy="11430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Золотой век (1918-1939)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968552"/>
          </a:xfrm>
        </p:spPr>
        <p:txBody>
          <a:bodyPr>
            <a:noAutofit/>
          </a:bodyPr>
          <a:lstStyle/>
          <a:p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Годы между Первой и Второй мировыми войнами отмечены существенным прогрессом в технологии самолётостроения.</a:t>
            </a:r>
          </a:p>
          <a:p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 этот период от самолётов, построенным главным образом из древесины и ткани, конструкторы пришли к почти полностью алюминиевым аппаратам. Развитие двигателей также шло быстрыми темпами, от бензиновых двигателей с водяным охлаждением до роторных и </a:t>
            </a:r>
            <a:r>
              <a:rPr lang="ru-RU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радиальных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воздушным охлаждением, с относительным увеличением мощности двигателя. Движущей силой прогресса стали многочисленные призы за рекорды скорости и дальности. Например, Чарльз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Линдберг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выиграл Приз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Ортега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за первый индивидуальный безостановочный трансатлантический перелёт $25000, однако это был не первый безостановочный перелёт. Восьмью годами ранее капитан Джон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Олкок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и лейтенант Артур Браун на бомбардировщике 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Vickers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Vimy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без остановок совершили перелёт из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Сент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-Джона, Ньюфаундленд в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Клифден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 </a:t>
            </a:r>
            <a:r>
              <a:rPr lang="ru-RU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Ирландия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 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июня 1919 г., выиграв приз £10000 ($50000) (приз </a:t>
            </a:r>
            <a:r>
              <a:rPr lang="ru-RU" sz="19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Нортклифф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</a:t>
            </a:r>
          </a:p>
          <a:p>
            <a:pPr marL="0" indent="0">
              <a:buNone/>
            </a:pPr>
            <a:endParaRPr lang="ru-RU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4527223" y="62437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195736" y="623171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5652120" y="62317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5" action="ppaction://hlinksldjump"/>
          </p:cNvPr>
          <p:cNvSpPr/>
          <p:nvPr/>
        </p:nvSpPr>
        <p:spPr>
          <a:xfrm>
            <a:off x="3347864" y="62437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7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52128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Успешные полеты 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2859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Первым аппаратом легче воздуха, пересёкшим Атлантику, стал британский дирижабль R34, который в июле 1919 г. с командой на борту совершил перелёт из Восточного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Лотиана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Шотландия на Лонг-Айленд, Нью-Йорк, а затем вернулся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Пулхэм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Англия. К 1929 г., технология дирижаблестроения продвинулась до весьма высокого уровня; дирижабль Граф Цеппелин в сентябре и октябре начал первые трансатлантические рейсы. Тем не менее эра дирижаблей завершилась в 1937 г. после катастрофы цеппелина Гинденбург. После известной катастрофы наполненного водородом Гинденбурга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Лэйкхёрсте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Нью-Джерси, дирижабли перестали использоваться, несмотря на то, что большая часть людей в этой катастрофе выжила. Гинденбург, а также более ранняя катастрофа дирижабля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Winged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Foot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Express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21 июля 1919 г. в Чикаго, в которой погибло 12 гражданских лиц, отрицательно повлияли на репутацию дирижаблей как надёжных летательных аппаратов. Заполненные взрывоопасным газом дирижабли редко горели и терпели аварии, однако их катастрофы причиняли намного большие разрушения по сравнению с самолётами того времени. Общественный резонанс от катастрофы дирижабля был несравнимо выше, чем от катастроф самолётов, и активная эксплуатация дирижаблей была прекращена. Возможно, этого бы не случилось, если бы компания Цеппелина имела доступ к достаточному количеству гелия. В то время наибольшими запасами гелия располагали США, однако немецкая компания в то время едва ли могла рассчитывать на поставки гелия из США.</a:t>
            </a:r>
          </a:p>
        </p:txBody>
      </p:sp>
      <p:pic>
        <p:nvPicPr>
          <p:cNvPr id="4098" name="Picture 2" descr="https://upload.wikimedia.org/wikipedia/commons/thumb/2/2b/Flagg_biplane.jpg/220px-Flagg_bipl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2129789"/>
            <a:ext cx="2530607" cy="167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5724128" y="63341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3419872" y="63409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5" action="ppaction://hlinksldjump"/>
          </p:cNvPr>
          <p:cNvSpPr/>
          <p:nvPr/>
        </p:nvSpPr>
        <p:spPr>
          <a:xfrm>
            <a:off x="4572000" y="63341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6" action="ppaction://hlinksldjump"/>
          </p:cNvPr>
          <p:cNvSpPr/>
          <p:nvPr/>
        </p:nvSpPr>
        <p:spPr>
          <a:xfrm>
            <a:off x="2274105" y="636068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0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0.01944 C 0.00208 0.01759 -0.00174 0.01551 -0.02187 0.01134 C -0.06128 0.01273 -0.08368 0.01134 -0.11736 0.03148 C -0.13281 0.04074 -0.14757 0.05162 -0.16285 0.06181 C -0.1684 0.06551 -0.17187 0.0713 -0.17795 0.07384 C -0.1816 0.08079 -0.18489 0.08542 -0.1901 0.09005 C -0.19792 0.11991 -0.18837 0.08704 -0.19774 0.11019 C -0.20417 0.12593 -0.19722 0.11597 -0.20382 0.12431 C -0.20538 0.13287 -0.20729 0.13843 -0.20989 0.14653 C -0.21215 0.1537 -0.2125 0.16019 -0.2158 0.1669 C -0.21632 0.17014 -0.21649 0.17361 -0.21736 0.17685 C -0.21805 0.17917 -0.21996 0.18079 -0.22049 0.1831 C -0.22187 0.18958 -0.22205 0.19676 -0.22344 0.20324 C -0.22465 0.20857 -0.22656 0.21944 -0.22656 0.21968 C -0.22795 0.23796 -0.23281 0.25394 -0.23559 0.27199 C -0.23819 0.28843 -0.24114 0.30694 -0.24618 0.32245 C -0.24826 0.32917 -0.25295 0.33194 -0.25521 0.33866 C -0.25972 0.35208 -0.26233 0.3625 -0.27187 0.37083 C -0.27847 0.38333 -0.29236 0.39352 -0.30226 0.40116 C -0.30712 0.40486 -0.31354 0.40486 -0.31892 0.40718 C -0.32257 0.4088 -0.32587 0.41181 -0.32951 0.41319 C -0.3533 0.42269 -0.37899 0.42801 -0.40382 0.43148 C -0.43924 0.44352 -0.48507 0.43819 -0.52066 0.43958 C -0.55851 0.44352 -0.59618 0.45347 -0.63403 0.45972 C -0.69062 0.46921 -0.75746 0.46505 -0.80989 0.46574 C -0.84132 0.47199 -0.87187 0.46898 -0.90382 0.46782 C -0.94375 0.45417 -0.98715 0.45764 -1.02795 0.4537 C -1.04358 0.45069 -1.05937 0.44907 -1.075 0.4456 C -1.08385 0.44144 -1.07535 0.4463 -1.08403 0.4375 C -1.10035 0.4206 -1.0875 0.43704 -1.09774 0.42338 C -1.10035 0.41181 -1.10486 0.39468 -1.10989 0.38495 C -1.11042 0.38102 -1.11042 0.37685 -1.11128 0.37292 C -1.11198 0.36944 -1.11389 0.3662 -1.11441 0.36273 C -1.11649 0.35023 -1.11753 0.33519 -1.11892 0.32245 C -1.12031 0.29421 -1.12274 0.26528 -1.11736 0.2375 C -1.11562 0.21458 -1.11719 0.19097 -1.11285 0.16875 C -1.11076 0.10602 -1.11771 0.03287 -1.10989 -0.02708 C -1.10642 -0.0537 -1.10538 -0.08079 -1.10382 -0.10787 C -1.10312 -0.11991 -1.09983 -0.1581 -1.09462 -0.16852 C -1.09201 -0.17384 -1.09062 -0.17639 -1.08854 -0.18264 C -1.08576 -0.19167 -1.08472 -0.20162 -1.08246 -0.21088 C -1.08142 -0.21505 -1.07951 -0.22315 -1.07951 -0.22292 C -1.07899 -0.22986 -1.07917 -0.23681 -1.07795 -0.24329 C -1.07656 -0.25116 -1.06944 -0.25764 -1.0658 -0.26343 C -1.0625 -0.26852 -1.0625 -0.27153 -1.05989 -0.27755 C -1.05903 -0.27963 -1.05833 -0.28218 -1.05677 -0.28356 C -1.05399 -0.28588 -1.04774 -0.28773 -1.04774 -0.2875 C -1.04288 -0.29375 -1.0375 -0.29583 -1.03108 -0.29792 C -1.02205 -0.30509 -1.0191 -0.30579 -1.00833 -0.30787 C -0.99601 -0.31366 -0.98854 -0.31273 -0.97344 -0.31389 C -0.95764 -0.3213 -0.9658 -0.31806 -0.93108 -0.31806 C -0.89514 -0.31806 -0.85937 -0.31667 -0.82344 -0.31597 C -0.77951 -0.31157 -0.73559 -0.30671 -0.69167 -0.30393 C -0.66979 -0.29907 -0.64705 -0.29931 -0.625 -0.29792 C -0.61424 -0.29537 -0.59913 -0.29444 -0.58854 -0.28981 C -0.57292 -0.28287 -0.56024 -0.26852 -0.54462 -0.26134 C -0.52882 -0.24583 -0.51007 -0.23981 -0.49323 -0.22708 C -0.48489 -0.2206 -0.47847 -0.21157 -0.46892 -0.20694 C -0.46024 -0.20255 -0.45764 -0.20208 -0.45069 -0.19676 C -0.4408 -0.18935 -0.43281 -0.18032 -0.42187 -0.17662 C -0.4066 -0.16435 -0.39305 -0.14745 -0.37656 -0.13819 C -0.36979 -0.12685 -0.36424 -0.12407 -0.35521 -0.11597 C -0.35052 -0.11181 -0.34114 -0.09421 -0.33854 -0.08981 C -0.33576 -0.08518 -0.33299 -0.075 -0.33108 -0.06944 C -0.32882 -0.06296 -0.325 -0.04931 -0.325 -0.04907 C -0.32292 -0.03356 -0.31979 -0.01829 -0.31736 -0.00278 C -0.31562 0.03287 -0.31476 0.02986 -0.31736 0.06782 C -0.31823 0.08102 -0.32552 0.09352 -0.32795 0.10625 C -0.3283 0.10787 -0.33038 0.12593 -0.33108 0.12847 C -0.3375 0.15023 -0.34514 0.17199 -0.35226 0.19306 C -0.35677 0.20648 -0.35937 0.22222 -0.36441 0.23542 C -0.37257 0.25694 -0.38299 0.27639 -0.39323 0.29607 C -0.39913 0.30741 -0.40417 0.3206 -0.41128 0.33056 C -0.41493 0.34213 -0.42118 0.35093 -0.42656 0.36088 C -0.44028 0.38634 -0.45434 0.41482 -0.475 0.43148 C -0.48194 0.43704 -0.48906 0.43866 -0.49618 0.44352 C -0.51406 0.45556 -0.53316 0.46273 -0.55226 0.46991 C -0.55677 0.47153 -0.56128 0.47361 -0.5658 0.47593 C -0.57049 0.47824 -0.57483 0.48194 -0.57951 0.48403 C -0.59392 0.49005 -0.61007 0.49421 -0.625 0.49815 C -0.66267 0.5206 -0.70694 0.52477 -0.74774 0.52847 C -0.77205 0.52778 -0.79635 0.52824 -0.82049 0.52639 C -0.83142 0.52569 -0.84427 0.51991 -0.85521 0.51829 C -0.88646 0.50278 -0.92049 0.49792 -0.95226 0.48403 C -0.96007 0.48056 -0.96597 0.47245 -0.97344 0.46782 C -0.97691 0.46574 -0.98038 0.46366 -0.98403 0.46181 C -0.9901 0.4588 -0.99635 0.45718 -1.00226 0.4537 C -1.02031 0.44259 -1.01302 0.44583 -1.02344 0.44167 C -1.0283 0.43519 -1.03455 0.43287 -1.0401 0.42755 C -1.05295 0.41528 -1.05278 0.41458 -1.06285 0.40116 C -1.0658 0.39722 -1.07014 0.3963 -1.07344 0.39306 C -1.07517 0.39144 -1.07639 0.38889 -1.07795 0.38704 C -1.07934 0.38542 -1.0809 0.38449 -1.08246 0.3831 C -1.08559 0.37708 -1.08715 0.37083 -1.0901 0.36482 C -1.09236 0.35069 -1.09549 0.33681 -1.09774 0.32245 C -1.09722 0.30625 -1.09739 0.29005 -1.09618 0.27384 C -1.09531 0.26366 -1.08785 0.25046 -1.08559 0.24167 C -1.07691 0.20718 -1.04948 0.17986 -1.025 0.1669 C -1.01476 0.15602 -1.00781 0.15509 -0.99618 0.14653 C -0.99271 0.14398 -0.98941 0.14074 -0.98559 0.13866 C -0.98125 0.13634 -0.97639 0.13657 -0.97187 0.13449 C -0.96163 0.12986 -0.95226 0.12454 -0.94167 0.12245 C -0.92639 0.11551 -0.91042 0.11366 -0.89462 0.11019 C -0.87292 0.10556 -0.85139 0.10139 -0.82951 0.09815 C -0.73663 0.10023 -0.64479 0.1037 -0.55226 0.10625 C -0.52552 0.1081 -0.49861 0.11019 -0.47187 0.11435 C -0.4592 0.12014 -0.44427 0.12338 -0.43108 0.12639 C -0.42083 0.13588 -0.43177 0.12708 -0.40989 0.13449 C -0.39444 0.13982 -0.37882 0.14097 -0.36285 0.14259 C -0.34757 0.14676 -0.33299 0.14907 -0.31736 0.15069 C -0.31285 0.15278 -0.30833 0.15463 -0.30382 0.15671 C -0.2993 0.16273 -0.30226 0.15995 -0.29618 0.16273 C -0.29323 0.16412 -0.28715 0.1669 -0.28715 0.16713 C -0.28489 0.1713 -0.28177 0.17454 -0.27951 0.17894 C -0.27587 0.18611 -0.27587 0.1956 -0.27187 0.20324 C -0.27066 0.21088 -0.26927 0.21806 -0.26736 0.22546 C -0.26684 0.23218 -0.2658 0.23889 -0.2658 0.2456 C -0.2658 0.2794 -0.26701 0.30787 -0.275 0.33866 C -0.2776 0.34884 -0.27951 0.36111 -0.28559 0.36875 C -0.28819 0.37755 -0.29167 0.38449 -0.29462 0.39306 C -0.29653 0.39884 -0.2967 0.40579 -0.29913 0.41134 C -0.30017 0.41389 -0.30243 0.41505 -0.30382 0.41736 C -0.30989 0.42755 -0.31389 0.43588 -0.32187 0.44352 C -0.33611 0.45741 -0.32882 0.4537 -0.33854 0.45764 C -0.34514 0.46644 -0.3375 0.45718 -0.34774 0.46574 C -0.34983 0.46759 -0.35191 0.46968 -0.35382 0.47199 C -0.35538 0.47384 -0.3566 0.47639 -0.35833 0.47801 C -0.3625 0.48171 -0.36753 0.48218 -0.37187 0.48611 C -0.38559 0.48542 -0.39913 0.48519 -0.41285 0.48403 C -0.42031 0.48333 -0.41701 0.48148 -0.42344 0.47986 C -0.43403 0.47732 -0.44462 0.47454 -0.45538 0.47199 C -0.47552 0.46713 -0.49687 0.46713 -0.51736 0.46574 C -0.53229 0.46273 -0.54444 0.45417 -0.55833 0.44769 C -0.56632 0.43657 -0.56302 0.41574 -0.55521 0.40532 C -0.55035 0.39884 -0.54184 0.39676 -0.53559 0.39306 C -0.52274 0.38542 -0.50955 0.38056 -0.49618 0.375 C -0.47135 0.37569 -0.44566 0.36991 -0.42187 0.37894 C -0.42014 0.37963 -0.4191 0.38218 -0.41736 0.3831 C -0.4125 0.38588 -0.40729 0.38681 -0.40226 0.38912 C -0.3993 0.39051 -0.39618 0.39005 -0.39323 0.39097 C -0.37778 0.39537 -0.36128 0.40093 -0.34618 0.40718 C -0.31319 0.40579 -0.3033 0.41597 -0.28559 0.39097 C -0.28229 0.37824 -0.28229 0.38079 -0.28559 0.3588 C -0.28594 0.35694 -0.28767 0.35602 -0.28854 0.35463 C -0.29167 0.34931 -0.29479 0.34398 -0.29774 0.33866 C -0.30989 0.3169 -0.32604 0.27708 -0.34618 0.26782 C -0.35399 0.25741 -0.36597 0.24931 -0.37656 0.2456 C -0.38455 0.23866 -0.38437 0.23264 -0.3901 0.22338 C -0.39305 0.21852 -0.39687 0.21458 -0.40069 0.21134 C -0.40312 0.20208 -0.40746 0.19421 -0.40989 0.18495 C -0.4118 0.16806 -0.41632 0.15255 -0.42049 0.13657 C -0.42326 0.11204 -0.42795 0.08519 -0.43403 0.06181 C -0.43333 0.0456 -0.43542 0.02546 -0.42795 0.01134 C -0.42708 0.00648 -0.42812 -3.7037E-7 -0.425 -0.00278 C -0.42292 -0.00463 -0.41996 -0.00417 -0.41736 -0.00486 C -0.40139 -0.00972 -0.42239 -0.00602 -0.38854 -0.00903 C -0.36858 -0.00764 -0.3566 -0.00579 -0.33854 -0.00278 C -0.32899 -0.00347 -0.31944 -0.00324 -0.30989 -0.00486 C -0.30833 -0.00509 -0.31285 -0.00694 -0.31441 -0.00694 C -0.33351 -0.00833 -0.35278 -0.00833 -0.37187 -0.00903 C -0.37292 -0.01296 -0.37396 -0.01713 -0.375 -0.02106 C -0.37708 -0.02893 -0.36562 -0.03079 -0.36441 -0.03125 C -0.35729 -0.03449 -0.3493 -0.03125 -0.34167 -0.03125 " pathEditMode="relative" rAng="0" ptsTypes="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65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произведённых   самолетов в США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779700"/>
              </p:ext>
            </p:extLst>
          </p:nvPr>
        </p:nvGraphicFramePr>
        <p:xfrm>
          <a:off x="395536" y="1219200"/>
          <a:ext cx="8640960" cy="5040559"/>
        </p:xfrm>
        <a:graphic>
          <a:graphicData uri="http://schemas.openxmlformats.org/drawingml/2006/table">
            <a:tbl>
              <a:tblPr/>
              <a:tblGrid>
                <a:gridCol w="1073705"/>
                <a:gridCol w="1073705"/>
                <a:gridCol w="1073705"/>
                <a:gridCol w="1073705"/>
                <a:gridCol w="1073705"/>
                <a:gridCol w="1073705"/>
                <a:gridCol w="1073705"/>
                <a:gridCol w="1125025"/>
              </a:tblGrid>
              <a:tr h="193868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Тип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5471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Сверхтяжёлые бомбардировщики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1,147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2,657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3,899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603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Тяжёлые бомбардировщики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8,695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3,681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27,874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42,691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603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Средние бомбардировщики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2,429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3,989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3,636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1,432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11,836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603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Лёгкие бомбардировщики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2,247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2,276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1,720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7,785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Истребители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1,727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5,213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11,766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18,291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10,591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47,775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603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Разведывательные самолёты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1,216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Грузовые самолёты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1,264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5,072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6,430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3,043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15,947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Учебные самолёты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948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5,585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11,004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11,246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4,861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825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34,469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Самолёты связи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2,945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2,463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1,608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2,020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9,269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868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Итого за год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1,209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8,723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26,448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45,889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51,547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26,254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160,070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97063" y="819091"/>
            <a:ext cx="2199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>
            <a:hlinkClick r:id="rId2" action="ppaction://hlinksldjump"/>
          </p:cNvPr>
          <p:cNvSpPr/>
          <p:nvPr/>
        </p:nvSpPr>
        <p:spPr>
          <a:xfrm>
            <a:off x="5868144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2339752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4" action="ppaction://hlinksldjump"/>
          </p:cNvPr>
          <p:cNvSpPr/>
          <p:nvPr/>
        </p:nvSpPr>
        <p:spPr>
          <a:xfrm>
            <a:off x="464892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>
            <a:hlinkClick r:id="rId5" action="ppaction://hlinksldjump"/>
          </p:cNvPr>
          <p:cNvSpPr/>
          <p:nvPr/>
        </p:nvSpPr>
        <p:spPr>
          <a:xfrm>
            <a:off x="3491880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88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8229600" cy="1143000"/>
          </a:xfrm>
        </p:spPr>
        <p:txBody>
          <a:bodyPr/>
          <a:lstStyle/>
          <a:p>
            <a:r>
              <a:rPr lang="ru-RU" dirty="0" smtClean="0"/>
              <a:t>Авиастроение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+mj-lt"/>
              </a:rPr>
              <a:t>В сфере самолётостроения Россия выпускает, в частности, истребители, бомбардировщики, учебно-боевые, военно-транспортные, пассажирские самолёты, в сфере вертолётостроения — транспортные и боевые вертолёты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По объёму выпускаемой продукции военного самолётостроения Россия находится на 2-м месте в мире (более 100 самолётов за 2010 </a:t>
            </a:r>
            <a:r>
              <a:rPr lang="ru-RU" dirty="0" smtClean="0">
                <a:latin typeface="+mj-lt"/>
              </a:rPr>
              <a:t>год), </a:t>
            </a:r>
            <a:r>
              <a:rPr lang="ru-RU" dirty="0">
                <a:latin typeface="+mj-lt"/>
              </a:rPr>
              <a:t>вертолётостроения — на 3-м месте в мире (6 % мирового рынка вертолётов</a:t>
            </a:r>
            <a:r>
              <a:rPr lang="ru-RU" dirty="0" smtClean="0">
                <a:latin typeface="+mj-lt"/>
              </a:rPr>
              <a:t>).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Основными производителями авиационной техники в России являются «Объединённая авиастроительная корпорация» и «Вертолёты России».</a:t>
            </a:r>
          </a:p>
        </p:txBody>
      </p:sp>
      <p:pic>
        <p:nvPicPr>
          <p:cNvPr id="6146" name="Picture 2" descr="https://upload.wikimedia.org/wikipedia/commons/f/f1/Sukhoi_Su-35S_in_2009_%282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20" y="1844824"/>
            <a:ext cx="3056856" cy="205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upload.wikimedia.org/wikipedia/commons/4/45/Russian_military_aircraft_at_Latakia%2C_Syria_%2812%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20" y="4215827"/>
            <a:ext cx="3056856" cy="225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upload.wikimedia.org/wikipedia/commons/thumb/f/f9/%D0%A1%D1%83-34.jpg/1024px-%D0%A1%D1%83-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4864" y="1844824"/>
            <a:ext cx="3036471" cy="189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upload.wikimedia.org/wikipedia/commons/thumb/c/c6/IL-76MD-90A_-_MAKS2013firstpix11.jpg/1024px-IL-76MD-90A_-_MAKS2013firstpix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3241" y="4483572"/>
            <a:ext cx="2984848" cy="199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>
            <a:hlinkClick r:id="rId6" action="ppaction://hlinksldjump"/>
          </p:cNvPr>
          <p:cNvSpPr/>
          <p:nvPr/>
        </p:nvSpPr>
        <p:spPr>
          <a:xfrm>
            <a:off x="5940152" y="62321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>
            <a:hlinkClick r:id="rId7" action="ppaction://hlinksldjump"/>
          </p:cNvPr>
          <p:cNvSpPr/>
          <p:nvPr/>
        </p:nvSpPr>
        <p:spPr>
          <a:xfrm>
            <a:off x="2483768" y="623649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8" action="ppaction://hlinksldjump"/>
          </p:cNvPr>
          <p:cNvSpPr/>
          <p:nvPr/>
        </p:nvSpPr>
        <p:spPr>
          <a:xfrm>
            <a:off x="3622398" y="621315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rId9" action="ppaction://hlinksldjump"/>
          </p:cNvPr>
          <p:cNvSpPr/>
          <p:nvPr/>
        </p:nvSpPr>
        <p:spPr>
          <a:xfrm>
            <a:off x="4716016" y="62262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-0.00671 C -0.06406 -0.00463 -0.07309 -0.00116 -0.08229 0.00139 C -0.09062 0.00069 -0.0993 0.00023 -0.10798 -0.0007 C -0.11527 -0.00162 -0.12083 -0.00671 -0.12777 -0.00857 C -0.14479 -0.0132 -0.16093 -0.01806 -0.1776 -0.02477 C -0.1842 -0.03079 -0.19114 -0.03542 -0.19878 -0.03889 C -0.20191 -0.04028 -0.20798 -0.04306 -0.20798 -0.04283 C -0.21406 -0.05093 -0.22847 -0.05903 -0.2368 -0.06111 C -0.24184 -0.06458 -0.24635 -0.0669 -0.25173 -0.06921 C -0.25833 -0.07801 -0.27135 -0.07963 -0.28055 -0.08333 C -0.28524 -0.0875 -0.28906 -0.08935 -0.29427 -0.09144 C -0.296 -0.09283 -0.29722 -0.09491 -0.29878 -0.0956 C -0.3033 -0.09746 -0.31232 -0.09954 -0.31232 -0.09931 C -0.31736 -0.10602 -0.3243 -0.10671 -0.33073 -0.10972 C -0.34149 -0.11482 -0.35243 -0.11921 -0.36406 -0.12176 C -0.37291 -0.12801 -0.38125 -0.12755 -0.39132 -0.12986 C -0.41146 -0.13449 -0.42725 -0.13658 -0.44878 -0.13796 C -0.47031 -0.14931 -0.50555 -0.14491 -0.5276 -0.14607 C -0.54271 -0.14954 -0.55798 -0.15208 -0.57291 -0.15417 C -0.58784 -0.15926 -0.58142 -0.15764 -0.60955 -0.1581 C -0.68125 -0.15926 -0.75277 -0.15949 -0.82448 -0.16019 C -0.87691 -0.1706 -0.91545 -0.1632 -0.9776 -0.16227 C -1.02152 -0.15833 -1.06545 -0.16574 -1.10937 -0.16019 C -1.11527 -0.15509 -1.11805 -0.14699 -1.12448 -0.14398 C -1.12968 -0.12408 -1.12934 -0.10116 -1.13819 -0.08333 C -1.14288 -0.06273 -1.14635 -0.04213 -1.14878 -0.02083 C -1.15017 0.00532 -1.14861 0.0331 -1.15486 0.0581 C -1.15885 0.09282 -1.15729 0.07546 -1.15937 0.11042 C -1.15833 0.13819 -1.15746 0.1625 -1.1533 0.18935 C -1.15121 0.23287 -1.14826 0.27754 -1.15486 0.32037 C -1.15555 0.3331 -1.15781 0.3456 -1.15781 0.35903 C -1.15781 0.37685 -1.15173 0.40602 -1.14722 0.42361 C -1.14531 0.43889 -1.14427 0.46643 -1.13819 0.48032 C -1.13559 0.48611 -1.12604 0.48981 -1.12152 0.49236 C -1.11892 0.49352 -1.11666 0.49606 -1.11389 0.49606 C -1.09583 0.49815 -1.0776 0.49745 -1.05937 0.49838 C -1.0467 0.5 -1.0342 0.50254 -1.02152 0.5044 C -0.97586 0.52523 -0.91771 0.50625 -0.86701 0.5125 C -0.84913 0.51736 -0.83073 0.51736 -0.81232 0.51852 C -0.76267 0.51736 -0.71354 0.51504 -0.66406 0.5125 C -0.64687 0.50764 -0.62847 0.50833 -0.61111 0.50625 C -0.5743 0.49352 -0.52639 0.5 -0.48836 0.49838 C -0.48246 0.49676 -0.47743 0.49444 -0.47152 0.49236 C -0.46753 0.49074 -0.45937 0.48819 -0.45937 0.48842 C -0.45 0.47963 -0.43836 0.47592 -0.4276 0.47222 C -0.42552 0.47153 -0.42378 0.47083 -0.42152 0.46967 C -0.4184 0.46898 -0.41232 0.46574 -0.41232 0.46597 C -0.36927 0.47222 -0.34878 0.46921 -0.29271 0.46805 C -0.26458 0.46643 -0.26284 0.47454 -0.24896 0.45579 C -0.24548 0.44305 -0.23802 0.43426 -0.23211 0.42361 C -0.22916 0.41134 -0.23264 0.42384 -0.22777 0.41134 C -0.22552 0.40625 -0.2217 0.39491 -0.2217 0.39514 C -0.21823 0.36574 -0.2158 0.3368 -0.2217 0.30648 C -0.22309 0.25926 -0.22396 0.21227 -0.22604 0.16504 C -0.22465 0.12708 -0.22222 0.08935 -0.21701 0.05185 C -0.21753 0.04167 -0.21701 0.03148 -0.2184 0.02153 C -0.21875 0.01944 -0.22552 0.01412 -0.22604 0.01366 C -0.22951 0.01018 -0.23177 0.00486 -0.23524 0.00139 C -0.24045 -0.0044 -0.246 -0.00972 -0.25173 -0.01482 C -0.25434 -0.01713 -0.26093 -0.01875 -0.26093 -0.01852 C -0.26961 -0.01806 -0.27812 -0.01783 -0.28663 -0.01667 C -0.29149 -0.01597 -0.296 -0.01273 -0.30034 -0.01065 C -0.30434 -0.0088 -0.32048 -0.00695 -0.32309 -0.00671 C -0.33576 -0.00116 -0.35069 -0.00857 -0.36406 -0.00857 " pathEditMode="relative" rAng="0" ptsTypes="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26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55 -0.00209 C -0.05052 -0.00834 -0.05104 -0.00648 -0.06007 -0.00394 C -0.09913 -0.00579 -0.13784 -0.01042 -0.17673 -0.01621 C -0.18993 -0.02014 -0.19774 -0.02084 -0.21302 -0.02222 C -0.23159 -0.02732 -0.25017 -0.03033 -0.26909 -0.03241 C -0.27153 -0.0331 -0.27847 -0.03403 -0.28125 -0.03634 C -0.28975 -0.04306 -0.29271 -0.06019 -0.29791 -0.0706 C -0.30243 -0.09445 -0.28593 -0.1213 -0.27361 -0.13727 C -0.27222 -0.13889 -0.27187 -0.14167 -0.27066 -0.14352 C -0.26788 -0.14769 -0.26163 -0.15556 -0.26163 -0.15533 C -0.26041 -0.16042 -0.25798 -0.16482 -0.25694 -0.16968 C -0.25555 -0.17616 -0.25521 -0.1831 -0.25399 -0.18982 C -0.25573 -0.20556 -0.25781 -0.2213 -0.26163 -0.23634 C -0.26215 -0.26273 -0.25833 -0.31065 -0.27222 -0.33727 C -0.27482 -0.34908 -0.2868 -0.36505 -0.2934 -0.37361 C -0.29618 -0.38472 -0.29305 -0.3757 -0.29948 -0.38588 C -0.30677 -0.39769 -0.29878 -0.38611 -0.30399 -0.39792 C -0.30729 -0.40533 -0.31632 -0.41459 -0.32066 -0.42014 C -0.32326 -0.42361 -0.32708 -0.42477 -0.32968 -0.42824 C -0.33541 -0.43588 -0.33159 -0.43125 -0.34184 -0.44028 C -0.34548 -0.44352 -0.34722 -0.45 -0.35104 -0.45255 C -0.35885 -0.45787 -0.3658 -0.46505 -0.37361 -0.4706 C -0.39375 -0.48519 -0.41788 -0.49699 -0.44028 -0.50093 C -0.45069 -0.50556 -0.45972 -0.5125 -0.47066 -0.51505 C -0.50503 -0.53866 -0.60364 -0.52732 -0.6085 -0.52732 C -0.62482 -0.52871 -0.6408 -0.53102 -0.65694 -0.53334 C -0.74896 -0.53218 -0.83958 -0.52824 -0.93125 -0.52523 C -0.94913 -0.52338 -0.96545 -0.5206 -0.98281 -0.51505 C -0.99409 -0.51134 -1.0059 -0.50185 -1.01771 -0.50093 C -1.03073 -0.49977 -1.04392 -0.49977 -1.05694 -0.49908 C -1.05798 -0.49884 -1.07482 -0.49584 -1.07673 -0.49491 C -1.07847 -0.49421 -1.07968 -0.49213 -1.08125 -0.49097 C -1.09843 -0.4794 -1.08159 -0.49167 -1.0934 -0.48472 C -1.10034 -0.48056 -1.10746 -0.47384 -1.11458 -0.4706 C -1.12587 -0.44884 -1.12291 -0.42384 -1.13281 -0.40394 C -1.13559 -0.38982 -1.13819 -0.37546 -1.14184 -0.36158 C -1.14375 -0.34144 -1.1434 -0.32084 -1.14635 -0.30093 C -1.14982 -0.27778 -1.15468 -0.25602 -1.15694 -0.23241 C -1.1559 -0.17199 -1.15017 -0.10996 -1.16163 -0.05046 C -1.16146 -0.04861 -1.16041 -0.01505 -1.15694 -0.01019 C -1.15052 -0.00093 -1.15781 -0.01227 -1.15104 0.00208 C -1.14548 0.01389 -1.14774 0.00671 -1.14184 0.0162 C -1.13507 0.02708 -1.12951 0.04051 -1.12066 0.04861 C -1.11267 0.06504 -1.1125 0.08611 -1.10555 0.10301 C -1.09479 0.1294 -1.07604 0.14815 -1.05399 0.15347 C -1.0401 0.16296 -1.02552 0.16829 -1.01007 0.17176 C -1.00034 0.17731 -0.99114 0.17893 -0.98125 0.18379 C -0.97222 0.18819 -0.96319 0.19398 -0.95399 0.19791 C -0.94288 0.20278 -0.93055 0.20162 -0.91909 0.20416 C -0.90798 0.20648 -0.89722 0.21342 -0.88576 0.21412 C -0.86146 0.21528 -0.83732 0.21551 -0.81302 0.2162 C -0.79687 0.21551 -0.78073 0.21574 -0.76458 0.21412 C -0.75955 0.21366 -0.74948 0.21018 -0.74948 0.21041 C -0.7408 0.20555 -0.73229 0.20393 -0.72361 0.2 C -0.6934 0.20185 -0.66284 0.20301 -0.63281 0.2081 C -0.60573 0.2206 -0.53194 0.20509 -0.49496 0.20208 C -0.48107 0.19722 -0.46649 0.1956 -0.45243 0.1919 C -0.44253 0.18935 -0.43333 0.18495 -0.42361 0.18194 C -0.41441 0.17338 -0.40295 0.17129 -0.3934 0.16366 C -0.37986 0.15301 -0.36909 0.13819 -0.35399 0.13125 C -0.34861 0.12014 -0.34479 0.12592 -0.33732 0.11528 C -0.32743 0.10139 -0.32083 0.09722 -0.30694 0.09097 C -0.30173 0.08356 -0.30642 0.08866 -0.29635 0.08495 C -0.29323 0.08379 -0.28732 0.08079 -0.28732 0.08102 C -0.28264 0.07129 -0.28489 0.07685 -0.28125 0.06273 C -0.28073 0.06065 -0.27968 0.05648 -0.27968 0.05671 C -0.28073 0.05254 -0.28177 0.04838 -0.28281 0.04444 C -0.28333 0.04213 -0.27986 0.04166 -0.2783 0.04051 C -0.26493 0.03032 -0.27864 0.0419 -0.26771 0.03241 C -0.2592 -0.00046 -0.3125 0.00833 -0.31771 0.0081 C -0.33021 0.00463 -0.34288 0.00254 -0.35555 1.85185E-6 C -0.36024 -0.00232 -0.36441 -0.00579 -0.36909 -0.0081 C -0.371 -0.00903 -0.37309 -0.01019 -0.37517 -0.01019 C -0.37673 -0.01019 -0.37222 -0.0088 -0.37066 -0.0081 C -0.36962 -0.00602 -0.36909 -0.00347 -0.36771 -0.00209 C -0.3658 1.85185E-6 -0.35434 0.00069 -0.36302 0.00602 " pathEditMode="relative" rAng="0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52" y="-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85185E-6 C 0.00609 -0.00139 0.01216 -0.00278 0.01824 -0.00417 C 0.02119 -0.00487 0.02727 -0.00602 0.02727 -0.00602 C 0.04306 -0.01459 0.06043 -0.01875 0.07727 -0.02223 C 0.08438 -0.02547 0.09116 -0.02686 0.09845 -0.02825 C 0.10938 -0.03334 0.12188 -0.03241 0.13334 -0.0345 C 0.14827 -0.03704 0.16268 -0.04051 0.17727 -0.0426 C 0.18508 -0.04584 0.19185 -0.04723 0.20001 -0.04862 C 0.21147 -0.05325 0.21095 -0.05463 0.2257 -0.05672 C 0.23265 -0.0595 0.23977 -0.06112 0.24688 -0.06274 C 0.25852 -0.07014 0.2672 -0.07269 0.28022 -0.07477 C 0.29289 -0.08033 0.30487 -0.08612 0.31824 -0.08889 C 0.33473 -0.09653 0.35192 -0.09977 0.36824 -0.10718 C 0.38872 -0.11644 0.41008 -0.13056 0.43178 -0.13542 C 0.52258 -0.15625 0.61581 -0.15047 0.70747 -0.15162 C 0.7198 -0.15325 0.73178 -0.15579 0.74393 -0.15764 C 0.7705 -0.15649 0.78925 -0.15579 0.81355 -0.15162 C 0.82241 -0.14769 0.83143 -0.147 0.84081 -0.14561 C 0.85886 -0.1375 0.88265 -0.1375 0.90157 -0.13542 C 0.91425 -0.13195 0.92935 -0.12662 0.94237 -0.12524 C 0.96112 -0.12338 0.99845 -0.1213 0.99845 -0.1213 C 1.01355 -0.11783 1.02866 -0.11366 1.04393 -0.11112 C 1.06251 -0.10348 1.06841 -0.08403 1.08334 -0.07084 C 1.08595 -0.06088 1.08629 -0.05162 1.09081 -0.0426 C 1.09289 -0.02871 1.09619 -0.01875 1.09688 -0.00417 C 1.0981 0.02013 1.10001 0.06851 1.10001 0.06851 C 1.09932 0.14976 1.10765 0.23425 1.08942 0.31296 C 1.08786 0.3493 1.09254 0.39976 1.0757 0.43217 C 1.07362 0.44027 1.06945 0.44513 1.06668 0.45254 C 1.06372 0.46041 1.06077 0.46828 1.05609 0.47476 C 1.05279 0.47939 1.04497 0.4824 1.04081 0.48472 C 1.02484 0.49328 1.00747 0.49629 0.99081 0.50092 C 0.983 0.50648 0.96511 0.50902 0.96511 0.50902 C 0.95661 0.51296 0.94845 0.51319 0.93942 0.51504 C 0.9323 0.51643 0.92536 0.51921 0.91824 0.52106 C 0.89567 0.53333 0.87275 0.53217 0.84845 0.53518 C 0.76616 0.53078 0.68386 0.52893 0.60157 0.52523 C 0.59098 0.52384 0.58004 0.5243 0.56963 0.52106 C 0.56754 0.52037 0.56563 0.51967 0.56355 0.51921 C 0.55747 0.51782 0.5455 0.51504 0.5455 0.51504 C 0.53282 0.50694 0.51945 0.50532 0.50609 0.50092 C 0.49532 0.49745 0.48386 0.49004 0.47275 0.48888 C 0.46164 0.48773 0.45053 0.4875 0.43942 0.4868 C 0.40452 0.48773 0.36928 0.49444 0.33491 0.4868 C 0.32675 0.48495 0.32206 0.47847 0.31355 0.47662 C 0.30296 0.46736 0.28803 0.47199 0.27727 0.4625 C 0.26911 0.45532 0.26268 0.4456 0.25452 0.43842 C 0.25192 0.43125 0.24741 0.42546 0.2455 0.41805 C 0.24497 0.41597 0.2448 0.41388 0.24393 0.41203 C 0.23595 0.3949 0.24619 0.42453 0.23786 0.40185 C 0.23508 0.39444 0.23022 0.37963 0.23022 0.37963 C 0.22918 0.37152 0.22848 0.36504 0.2257 0.3574 C 0.21702 0.33425 0.22032 0.3493 0.21511 0.33333 C 0.21199 0.32384 0.21025 0.31365 0.20609 0.30509 C 0.20487 0.29583 0.20313 0.28773 0.20157 0.2787 C 0.20348 0.22754 0.20695 0.17476 0.1955 0.12523 C 0.19307 0.10046 0.18629 0.06203 0.19688 0.04027 C 0.19775 0.03125 0.19827 0.01666 0.20452 0.00995 C 0.20695 0.0074 0.21616 0.00347 0.21963 0.00185 C 0.22987 -0.01112 0.25157 -0.01667 0.26511 -0.02223 C 0.27327 -0.02153 0.28143 -0.02176 0.28942 -0.02037 C 0.29359 -0.01968 0.29758 -0.0176 0.30157 -0.01621 C 0.30348 -0.01551 0.30747 -0.01412 0.30747 -0.01412 C 0.32206 -0.00186 0.33925 1.85185E-6 0.35452 0.00995 C 0.36859 0.00925 0.39116 0.0118 0.40609 0.00185 " pathEditMode="relative" ptsTypes="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C 0.01667 -0.00509 0.03455 -0.00556 0.05156 -0.0081 C 0.06267 -0.01158 0.0717 -0.01458 0.08333 -0.0162 C 0.09792 -0.0206 0.11267 -0.02431 0.12726 -0.02824 C 0.1349 -0.03033 0.14219 -0.03426 0.14983 -0.03634 C 0.15556 -0.04074 0.16042 -0.0456 0.16649 -0.04838 C 0.17483 -0.05648 0.17865 -0.06644 0.1849 -0.07662 C 0.18802 -0.08195 0.19392 -0.09283 0.19392 -0.09283 C 0.1967 -0.10347 0.20191 -0.11227 0.20451 -0.12315 C 0.20764 -0.13588 0.20885 -0.14908 0.21215 -0.16158 C 0.21354 -0.17315 0.21389 -0.18495 0.21667 -0.19583 C 0.21944 -0.2206 0.21962 -0.2456 0.22118 -0.2706 C 0.22187 -0.30324 0.22083 -0.32639 0.22431 -0.35556 C 0.22622 -0.37083 0.23125 -0.38241 0.23628 -0.39583 C 0.2401 -0.40602 0.24149 -0.41783 0.24549 -0.42824 C 0.24705 -0.43982 0.25069 -0.44908 0.25608 -0.45857 C 0.25833 -0.46736 0.26146 -0.47107 0.26667 -0.47662 C 0.26771 -0.47778 0.26823 -0.47986 0.26962 -0.48079 C 0.27257 -0.48264 0.27865 -0.48472 0.27865 -0.48472 C 0.28819 -0.49329 0.27812 -0.48519 0.28941 -0.49074 C 0.31094 -0.50139 0.28264 -0.48912 0.29983 -0.49884 C 0.3066 -0.50255 0.31406 -0.50533 0.32101 -0.50695 C 0.35122 -0.52755 0.40972 -0.51852 0.43333 -0.51921 C 0.4691 -0.52546 0.50486 -0.52917 0.54097 -0.53125 C 0.60191 -0.54074 0.65 -0.53426 0.71962 -0.53333 C 0.73889 -0.53195 0.75799 -0.52963 0.77726 -0.52732 C 0.79583 -0.52107 0.81233 -0.52037 0.83177 -0.51921 C 0.85538 -0.51389 0.82969 -0.51921 0.87882 -0.51505 C 0.8908 -0.51412 0.90312 -0.51065 0.9151 -0.50903 C 0.9224 -0.50648 0.92934 -0.50139 0.93628 -0.49699 C 0.94896 -0.48009 0.92899 -0.50556 0.94392 -0.49074 C 0.95069 -0.48403 0.95521 -0.475 0.96215 -0.46852 C 0.96858 -0.45533 0.96059 -0.46945 0.97118 -0.45857 C 0.97882 -0.4507 0.98455 -0.43866 0.99392 -0.43426 C 0.99983 -0.42222 0.99288 -0.4338 1.00451 -0.42408 C 1.01597 -0.41435 1.00156 -0.42037 1.0151 -0.4162 C 1.02517 -0.40232 1.01354 -0.41597 1.02569 -0.4081 C 1.02708 -0.40718 1.0276 -0.40509 1.02882 -0.40394 C 1.03177 -0.40093 1.03785 -0.39583 1.03785 -0.39583 C 1.04219 -0.38727 1.04566 -0.37824 1.05 -0.36968 C 1.06059 -0.34884 1.04722 -0.36667 1.05608 -0.35556 C 1.05833 -0.33843 1.0651 -0.32384 1.06823 -0.30695 C 1.07014 -0.29699 1.07274 -0.27662 1.07274 -0.27662 C 1.0717 -0.24306 1.06962 -0.22083 1.06667 -0.18982 C 1.06615 -0.18519 1.0658 -0.18033 1.0651 -0.1757 C 1.06424 -0.16898 1.06215 -0.15556 1.06215 -0.15556 C 1.06128 -0.12708 1.06146 -0.09861 1.05764 -0.0706 C 1.05712 -0.05648 1.05677 -0.04236 1.05608 -0.02824 C 1.05573 -0.02361 1.05469 -0.01898 1.05451 -0.01412 C 1.05365 0.00671 1.05972 0.03079 1.05156 0.04861 C 1.04861 0.05509 1.04236 0.05417 1.03785 0.05671 C 1.02639 0.06319 1.01771 0.07592 1.00608 0.08079 C 0.99635 0.09375 1.01024 0.07639 0.99844 0.08704 C 0.99323 0.09167 0.98924 0.09907 0.98333 0.10301 C 0.97535 0.10833 0.96597 0.11111 0.95764 0.11528 C 0.94062 0.12384 0.9684 0.11481 0.93628 0.12338 C 0.93385 0.12407 0.92882 0.12523 0.92882 0.12523 C 0.9026 0.12407 0.8849 0.12222 0.86059 0.11921 C 0.84219 0.11296 0.81875 0.12662 0.8 0.1294 C 0.79705 0.13079 0.7941 0.13217 0.79097 0.13333 C 0.78698 0.13472 0.77882 0.1375 0.77882 0.1375 C 0.77309 0.14467 0.76528 0.14375 0.75764 0.1456 C 0.74705 0.14815 0.73646 0.14977 0.72569 0.15162 C 0.70799 0.15972 0.68403 0.15926 0.6651 0.16157 C 0.62413 0.16643 0.58333 0.17106 0.54236 0.17384 C 0.53733 0.17454 0.53229 0.17523 0.52726 0.17592 C 0.51823 0.17731 0.5 0.17986 0.5 0.17986 C 0.47604 0.1787 0.46267 0.1794 0.44236 0.17384 C 0.43385 0.16597 0.4224 0.16782 0.41215 0.16574 C 0.39514 0.15787 0.36632 0.16088 0.34826 0.15972 C 0.30851 0.1544 0.26892 0.15324 0.22882 0.15162 C 0.22326 0.14907 0.21771 0.14768 0.21215 0.1456 C 0.20243 0.14167 0.19323 0.1368 0.18333 0.13333 C 0.17274 0.12407 0.17778 0.12662 0.16962 0.12338 C 0.16285 0.11713 0.15677 0.10694 0.15295 0.09699 C 0.14722 0.06412 0.14601 0.03079 0.16354 0.00602 C 0.16788 -0.01065 0.19115 -0.01458 0.20295 -0.01806 C 0.20503 -0.01875 0.20694 -0.01991 0.20903 -0.02014 C 0.2217 -0.0213 0.2342 -0.0213 0.24687 -0.02222 C 0.27865 -0.02431 0.31024 -0.03033 0.34236 -0.03218 C 0.35087 -0.03449 0.36024 -0.03704 0.36823 -0.04236 " pathEditMode="relative" ptsTypes="fff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706" y="-3520"/>
            <a:ext cx="8229600" cy="1143000"/>
          </a:xfrm>
        </p:spPr>
        <p:txBody>
          <a:bodyPr/>
          <a:lstStyle/>
          <a:p>
            <a:r>
              <a:rPr lang="ru-RU" dirty="0" smtClean="0"/>
              <a:t>Нынешнее авиастроение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96544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latin typeface="+mj-lt"/>
              </a:rPr>
              <a:t>В 2010 году было выпущено более 100 военных самолётов; объём выручки российских предприятий авиапрома составил более 504 млрд рублей, из которых 31 % — доля самолётостроения, 18 % — вертолётостроения, 24 % — двигателестроения, 8 % — </a:t>
            </a:r>
            <a:r>
              <a:rPr lang="ru-RU" i="1" dirty="0" err="1">
                <a:latin typeface="+mj-lt"/>
              </a:rPr>
              <a:t>агрегатостроения</a:t>
            </a:r>
            <a:r>
              <a:rPr lang="ru-RU" i="1" dirty="0">
                <a:latin typeface="+mj-lt"/>
              </a:rPr>
              <a:t>, 11 % — приборостроения, 8 % — производства спецтехники</a:t>
            </a:r>
            <a:r>
              <a:rPr lang="ru-RU" i="1" dirty="0" smtClean="0">
                <a:latin typeface="+mj-lt"/>
              </a:rPr>
              <a:t>. </a:t>
            </a:r>
            <a:r>
              <a:rPr lang="ru-RU" i="1" dirty="0">
                <a:latin typeface="+mj-lt"/>
              </a:rPr>
              <a:t>В 2011 году было выпущено 267 </a:t>
            </a:r>
            <a:r>
              <a:rPr lang="ru-RU" i="1" dirty="0" smtClean="0">
                <a:latin typeface="+mj-lt"/>
              </a:rPr>
              <a:t>вертолётов. В </a:t>
            </a:r>
            <a:r>
              <a:rPr lang="ru-RU" i="1" dirty="0">
                <a:latin typeface="+mj-lt"/>
              </a:rPr>
              <a:t>2014 году «Объединённая авиастроительная корпорация» поставила заказчикам 161 самолёт (124 военных и 37 гражданских</a:t>
            </a:r>
            <a:r>
              <a:rPr lang="ru-RU" i="1" dirty="0" smtClean="0">
                <a:latin typeface="+mj-lt"/>
              </a:rPr>
              <a:t>); </a:t>
            </a:r>
            <a:r>
              <a:rPr lang="ru-RU" i="1" dirty="0">
                <a:latin typeface="+mj-lt"/>
              </a:rPr>
              <a:t>«Вертолёты России» — 271 </a:t>
            </a:r>
            <a:r>
              <a:rPr lang="ru-RU" i="1" dirty="0" smtClean="0">
                <a:latin typeface="+mj-lt"/>
              </a:rPr>
              <a:t>вертолёт.</a:t>
            </a:r>
            <a:endParaRPr lang="ru-RU" i="1" dirty="0">
              <a:latin typeface="+mj-lt"/>
            </a:endParaRPr>
          </a:p>
          <a:p>
            <a:r>
              <a:rPr lang="ru-RU" i="1" dirty="0">
                <a:latin typeface="+mj-lt"/>
              </a:rPr>
              <a:t>Начато серийное производство нескольких самолетов, например новых </a:t>
            </a:r>
            <a:r>
              <a:rPr lang="ru-RU" i="1" dirty="0" err="1">
                <a:latin typeface="+mj-lt"/>
              </a:rPr>
              <a:t>Sukhoi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>
                <a:latin typeface="+mj-lt"/>
              </a:rPr>
              <a:t>Superjet</a:t>
            </a:r>
            <a:r>
              <a:rPr lang="ru-RU" i="1" dirty="0">
                <a:latin typeface="+mj-lt"/>
              </a:rPr>
              <a:t> 100, Як-130, Су-34, перенесено производство и обновлен Ил-76, совместно с Украиной Ан-148. Серийно выпускается несколько модельных линеек гражданских и боевых вертолетов, в том числе новые </a:t>
            </a:r>
            <a:r>
              <a:rPr lang="ru-RU" i="1" dirty="0" err="1">
                <a:latin typeface="+mj-lt"/>
              </a:rPr>
              <a:t>Ансат</a:t>
            </a:r>
            <a:r>
              <a:rPr lang="ru-RU" i="1" dirty="0">
                <a:latin typeface="+mj-lt"/>
              </a:rPr>
              <a:t>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55776" y="6093296"/>
            <a:ext cx="1067998" cy="5608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3779912" y="61314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4860032" y="61314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6012160" y="61192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5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1644792"/>
          </a:xfrm>
          <a:solidFill>
            <a:schemeClr val="accent2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6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55776" y="55172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4845180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3722756" y="55172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5940152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6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607</Words>
  <Application>Microsoft Office PowerPoint</Application>
  <PresentationFormat>Экран (4:3)</PresentationFormat>
  <Paragraphs>116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История Авиастроения</vt:lpstr>
      <vt:lpstr>Первые мысли о полете человека</vt:lpstr>
      <vt:lpstr>Первые успехи в попытке покорения небесных простор</vt:lpstr>
      <vt:lpstr>     Золотой век (1918-1939)</vt:lpstr>
      <vt:lpstr>            Успешные полеты </vt:lpstr>
      <vt:lpstr>Таблица роста произведённых   самолетов в США</vt:lpstr>
      <vt:lpstr>Авиастроение в России</vt:lpstr>
      <vt:lpstr>Нынешнее авиастроение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Авиастроения</dc:title>
  <dc:creator>Micshail</dc:creator>
  <cp:lastModifiedBy>Teacher</cp:lastModifiedBy>
  <cp:revision>15</cp:revision>
  <dcterms:created xsi:type="dcterms:W3CDTF">2017-12-04T13:17:56Z</dcterms:created>
  <dcterms:modified xsi:type="dcterms:W3CDTF">2018-01-11T08:25:11Z</dcterms:modified>
</cp:coreProperties>
</file>